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286" r:id="rId3"/>
    <p:sldId id="256" r:id="rId4"/>
    <p:sldId id="257" r:id="rId5"/>
    <p:sldId id="258" r:id="rId6"/>
    <p:sldId id="283" r:id="rId7"/>
    <p:sldId id="284" r:id="rId8"/>
    <p:sldId id="262" r:id="rId9"/>
    <p:sldId id="282" r:id="rId10"/>
    <p:sldId id="281" r:id="rId11"/>
    <p:sldId id="280" r:id="rId12"/>
    <p:sldId id="279" r:id="rId13"/>
    <p:sldId id="295" r:id="rId14"/>
    <p:sldId id="278" r:id="rId15"/>
    <p:sldId id="277" r:id="rId16"/>
    <p:sldId id="276" r:id="rId17"/>
    <p:sldId id="275" r:id="rId18"/>
    <p:sldId id="274" r:id="rId19"/>
    <p:sldId id="273" r:id="rId20"/>
    <p:sldId id="272" r:id="rId21"/>
    <p:sldId id="271" r:id="rId22"/>
    <p:sldId id="270" r:id="rId23"/>
    <p:sldId id="269" r:id="rId24"/>
    <p:sldId id="268" r:id="rId25"/>
    <p:sldId id="267" r:id="rId26"/>
    <p:sldId id="266" r:id="rId27"/>
    <p:sldId id="287" r:id="rId28"/>
    <p:sldId id="265" r:id="rId29"/>
    <p:sldId id="264" r:id="rId30"/>
    <p:sldId id="263" r:id="rId31"/>
    <p:sldId id="261" r:id="rId32"/>
    <p:sldId id="292" r:id="rId33"/>
    <p:sldId id="260" r:id="rId34"/>
    <p:sldId id="293" r:id="rId35"/>
    <p:sldId id="288" r:id="rId36"/>
    <p:sldId id="289" r:id="rId37"/>
    <p:sldId id="290" r:id="rId38"/>
    <p:sldId id="29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宸 落" initials="宸" lastIdx="1" clrIdx="0">
    <p:extLst>
      <p:ext uri="{19B8F6BF-5375-455C-9EA6-DF929625EA0E}">
        <p15:presenceInfo xmlns:p15="http://schemas.microsoft.com/office/powerpoint/2012/main" userId="339e963336044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33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3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61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3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36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84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51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21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38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61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31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36873-1416-4B72-B54E-F15256C76492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3D8E0-1865-4D5E-AA66-D6021A4E5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96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6223C-B265-F589-1B49-99E3EE13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455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Mechanistic insights into the R-loop formation and cleavage in CRISPR-Cas12i1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9BEF74-3AA6-ABA6-DE3A-D0C4CD27E168}"/>
              </a:ext>
            </a:extLst>
          </p:cNvPr>
          <p:cNvSpPr txBox="1"/>
          <p:nvPr/>
        </p:nvSpPr>
        <p:spPr>
          <a:xfrm>
            <a:off x="4772108" y="3767884"/>
            <a:ext cx="2647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12111419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李政林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2023.06.25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914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C1B96A1-8A31-B833-B0DE-D200E207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055" y="291023"/>
            <a:ext cx="7076660" cy="35303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the crRNA repeat region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658A9F-9AF0-B118-A3EA-A445DD69352D}"/>
              </a:ext>
            </a:extLst>
          </p:cNvPr>
          <p:cNvSpPr txBox="1"/>
          <p:nvPr/>
        </p:nvSpPr>
        <p:spPr>
          <a:xfrm>
            <a:off x="4020379" y="1052679"/>
            <a:ext cx="457001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stabilizing the sugarphosphate backbone of the stem-loop structure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641872-EC9C-A017-BA0B-1418EAB3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10" y="2454654"/>
            <a:ext cx="3664138" cy="2457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84FB20-421B-E285-F8DE-4FD3F4751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54" y="2454654"/>
            <a:ext cx="3676839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9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2EC85C4-25BE-B7C1-9E51-527942800D91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the crRNA repeat region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08D24C-8320-88E4-C3C8-3B7EF94601C6}"/>
              </a:ext>
            </a:extLst>
          </p:cNvPr>
          <p:cNvSpPr txBox="1"/>
          <p:nvPr/>
        </p:nvSpPr>
        <p:spPr>
          <a:xfrm>
            <a:off x="2712388" y="4806109"/>
            <a:ext cx="718599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short helix α2 of the WED domain is located above the G(−17):C(−1) base pair of the stem duplex, which markedly distorts orientations of the nucleotides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6326E3-275B-7819-2EDE-C5338B1A0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93" y="894067"/>
            <a:ext cx="5464779" cy="36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2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793118F-C9D7-6982-8B98-C98761026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25" y="0"/>
            <a:ext cx="4731398" cy="64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6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84A3117-D3FC-2441-30D3-C7EF4BE6914C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5′-TTN-3′ PAM determination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969EDC-BF4E-1A44-7765-B47CD8704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55" y="714997"/>
            <a:ext cx="3002403" cy="20016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928BA2-F679-7F1B-B3F9-737B6E23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44" y="714997"/>
            <a:ext cx="2996964" cy="20016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6E7E8C-8DD1-FFD2-8294-55A400E3D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88" y="2967204"/>
            <a:ext cx="3778437" cy="25205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D7C0E9-E5F4-3B0F-8A29-923AD035B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75" y="2967204"/>
            <a:ext cx="3783183" cy="252054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F553D3C-CD3E-ADA9-BB16-A7A23D8F7D68}"/>
              </a:ext>
            </a:extLst>
          </p:cNvPr>
          <p:cNvSpPr txBox="1"/>
          <p:nvPr/>
        </p:nvSpPr>
        <p:spPr>
          <a:xfrm>
            <a:off x="1050567" y="5738349"/>
            <a:ext cx="10509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pre-cleavage R-loop complex, a loop between the helices α3 and α4 of the PI domain inserts into the minor groove of the PAM duplex to contact the PAM nucleotides dT (−3*) and dT(−2*) in the NTD strand</a:t>
            </a:r>
          </a:p>
        </p:txBody>
      </p:sp>
    </p:spTree>
    <p:extLst>
      <p:ext uri="{BB962C8B-B14F-4D97-AF65-F5344CB8AC3E}">
        <p14:creationId xmlns:p14="http://schemas.microsoft.com/office/powerpoint/2010/main" val="383662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84A3117-D3FC-2441-30D3-C7EF4BE6914C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5′-TTN-3′ PAM determination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6E7E8C-8DD1-FFD2-8294-55A400E3D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89" y="957234"/>
            <a:ext cx="3778437" cy="25205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D7C0E9-E5F4-3B0F-8A29-923AD035B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74" y="957234"/>
            <a:ext cx="3783183" cy="25205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D3702A-84D0-7C44-D06F-ED35125F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091" y="3790953"/>
            <a:ext cx="9871818" cy="22446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D12035-20CA-60A8-E094-ABE641B94717}"/>
              </a:ext>
            </a:extLst>
          </p:cNvPr>
          <p:cNvSpPr txBox="1"/>
          <p:nvPr/>
        </p:nvSpPr>
        <p:spPr>
          <a:xfrm>
            <a:off x="4909688" y="6035617"/>
            <a:ext cx="237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Pausch, P.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8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83DCF74-AFAF-208E-F805-A6A10038B81D}"/>
              </a:ext>
            </a:extLst>
          </p:cNvPr>
          <p:cNvSpPr txBox="1"/>
          <p:nvPr/>
        </p:nvSpPr>
        <p:spPr>
          <a:xfrm>
            <a:off x="2429621" y="942248"/>
            <a:ext cx="77515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structure: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the cleavage assays show that the previously unreported G235A and A236L mutations almost abolished the cleavage activity. The S174A and K631A mutations decrease this activity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1C13288-8583-16BD-173A-CD3ACEF3797A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5′-TTN-3′ PAM determination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DC0F90-B8D2-24B7-FA44-190D442C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60" y="2256104"/>
            <a:ext cx="6134997" cy="3599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BE0674-B99E-9672-7A34-D4DCB3E91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04" y="2185102"/>
            <a:ext cx="2807823" cy="18707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60A56-AA90-7E7F-F9D8-9F62F8DB3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04" y="4408786"/>
            <a:ext cx="2807823" cy="18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3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190A31-1543-DE37-AACF-648476CA3679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R-loop formation in Cas12i1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35B235-4AD6-0189-FBB7-256461BF7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385" y="1461534"/>
            <a:ext cx="4947994" cy="32900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EA3FEB-8F15-D25D-B621-D9F9150BE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" r="53460"/>
          <a:stretch/>
        </p:blipFill>
        <p:spPr>
          <a:xfrm>
            <a:off x="686091" y="1461534"/>
            <a:ext cx="5064983" cy="32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5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458632A-AE55-E8ED-8C67-56C356235129}"/>
              </a:ext>
            </a:extLst>
          </p:cNvPr>
          <p:cNvSpPr txBox="1"/>
          <p:nvPr/>
        </p:nvSpPr>
        <p:spPr>
          <a:xfrm>
            <a:off x="1144989" y="4810614"/>
            <a:ext cx="103207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helix α7 and a loop region between helices α6 and α7 of the Helical-I domain are positioned to obstruct the possible base pairings and prompt the flipping of dA(1)–dA(3), thus behaving as a “zipper” for unwinding of the target DNA duplex, and are henceforth referred to as the zipper motif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E0F3C0-6354-4C26-81C0-376179A5AEBE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R-loop formation in Cas12i1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D34545-61DD-6FA7-8CE6-3BE76FAD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40" y="1031723"/>
            <a:ext cx="5243120" cy="348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B6B8900-3BA3-8433-48EB-E6134FD5CF8B}"/>
              </a:ext>
            </a:extLst>
          </p:cNvPr>
          <p:cNvSpPr txBox="1"/>
          <p:nvPr/>
        </p:nvSpPr>
        <p:spPr>
          <a:xfrm>
            <a:off x="633794" y="2105561"/>
            <a:ext cx="58591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investigate the function of the zipper motif,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generated a protein construct in which the loop region (residues K160–A169) of the zipper motif was replaced by a simple linker (residues GGSGGS)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7CE8CD6-523A-6EBF-A44E-C4F1A0140364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R-loop formation in Cas12i1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DDD1CD-A267-5108-41D8-248000BD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6" y="3756444"/>
            <a:ext cx="5977715" cy="16151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24317D-D74F-83E1-D546-BB633F296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01" y="1375653"/>
            <a:ext cx="4913905" cy="45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F1E707-7951-10B7-0CC9-718289E2F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4" y="1012543"/>
            <a:ext cx="4645333" cy="30903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406A3C-649D-65CB-D69A-FE476430B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7" y="1549054"/>
            <a:ext cx="6433237" cy="2335353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3F8FDBF-6930-46E8-7E2D-9783BCE6D02F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R-loop formation in Cas12i1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AFA2E9-0CF2-AEFB-36F0-D39FD1BFB964}"/>
              </a:ext>
            </a:extLst>
          </p:cNvPr>
          <p:cNvSpPr txBox="1"/>
          <p:nvPr/>
        </p:nvSpPr>
        <p:spPr>
          <a:xfrm>
            <a:off x="1419309" y="4405012"/>
            <a:ext cx="97721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mediate a flipping of the nucleotide in the crRNA and facilitate base pairing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TD strand.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esidues R535 and K923 form salt bridges with the phosphate group between U(1) and C(−1), which profoundly shapes the orientation of U(1) in the crRNA. Residues R535 and K13 interact with E539 to further stabilize the orientation of U(1).</a:t>
            </a:r>
          </a:p>
        </p:txBody>
      </p:sp>
    </p:spTree>
    <p:extLst>
      <p:ext uri="{BB962C8B-B14F-4D97-AF65-F5344CB8AC3E}">
        <p14:creationId xmlns:p14="http://schemas.microsoft.com/office/powerpoint/2010/main" val="247059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6223C-B265-F589-1B49-99E3EE13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unwind?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stabilize?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46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D28192E-3C18-C1B6-2601-AE880CB3A2D2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R-loop formation in Cas12i1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49F102-EC0E-3287-1F3A-70F3D4A0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38" y="1053576"/>
            <a:ext cx="7271124" cy="427377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6EA407-6212-E1F4-987B-D10EF8BAE8FA}"/>
              </a:ext>
            </a:extLst>
          </p:cNvPr>
          <p:cNvCxnSpPr/>
          <p:nvPr/>
        </p:nvCxnSpPr>
        <p:spPr>
          <a:xfrm flipH="1">
            <a:off x="7100514" y="1940119"/>
            <a:ext cx="3116911" cy="588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3AB134D-3BBB-1DDA-66D4-3A1796655AF2}"/>
              </a:ext>
            </a:extLst>
          </p:cNvPr>
          <p:cNvSpPr txBox="1">
            <a:spLocks/>
          </p:cNvSpPr>
          <p:nvPr/>
        </p:nvSpPr>
        <p:spPr>
          <a:xfrm>
            <a:off x="9900700" y="1763603"/>
            <a:ext cx="1191369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l-GR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α9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CEF196-33F1-7930-3633-8808A8640179}"/>
              </a:ext>
            </a:extLst>
          </p:cNvPr>
          <p:cNvSpPr txBox="1"/>
          <p:nvPr/>
        </p:nvSpPr>
        <p:spPr>
          <a:xfrm>
            <a:off x="3015864" y="5506003"/>
            <a:ext cx="6160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crRNA guide-TD strand heteroduplex is flanked by</a:t>
            </a:r>
          </a:p>
          <a:p>
            <a:pPr algn="ctr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Cas12i1 on both sides throughout its length</a:t>
            </a:r>
          </a:p>
        </p:txBody>
      </p:sp>
    </p:spTree>
    <p:extLst>
      <p:ext uri="{BB962C8B-B14F-4D97-AF65-F5344CB8AC3E}">
        <p14:creationId xmlns:p14="http://schemas.microsoft.com/office/powerpoint/2010/main" val="177379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54F0B3-43FB-78B6-DD0C-229824C8E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39" y="1262311"/>
            <a:ext cx="5243120" cy="3483523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33123C-AA9A-FEE4-FBAF-7BD6711DCECB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R-loop formation in Cas12i1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04E47C-E4C9-DBA3-3F5F-C197DEF2208F}"/>
              </a:ext>
            </a:extLst>
          </p:cNvPr>
          <p:cNvSpPr txBox="1"/>
          <p:nvPr/>
        </p:nvSpPr>
        <p:spPr>
          <a:xfrm>
            <a:off x="689112" y="5087857"/>
            <a:ext cx="108137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crRNA guide - TD strand heteroduplex is flanked by Cas12i1 on both sides throughout its length</a:t>
            </a: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heteroduplex-binding channel is formed by the Helical-I, Helical-II, and RuvC domains,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699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4B62A8-C958-3B8C-AABC-E4AECC6B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65" y="1081537"/>
            <a:ext cx="5232669" cy="348632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BEC1BC-9737-D056-7D26-1CE04C515808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R-loop formation in Cas12i1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0F4A3B-2B55-C076-4B3A-ADCF44188B4D}"/>
              </a:ext>
            </a:extLst>
          </p:cNvPr>
          <p:cNvSpPr txBox="1"/>
          <p:nvPr/>
        </p:nvSpPr>
        <p:spPr>
          <a:xfrm>
            <a:off x="828260" y="4851825"/>
            <a:ext cx="10535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flank of the heteroduplex, a helix-loop (HL) motif (residues N895-W915) in the RuvC domain acts as a guardrail that restricts the unpaired region of the NTD strand and the heteroduplex to two separate channels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NTD strand-binding channel is formed by the Helical-I, Helical-II,RuvC, and Nuc domains. Single mutations to alanine of residues</a:t>
            </a:r>
          </a:p>
        </p:txBody>
      </p:sp>
    </p:spTree>
    <p:extLst>
      <p:ext uri="{BB962C8B-B14F-4D97-AF65-F5344CB8AC3E}">
        <p14:creationId xmlns:p14="http://schemas.microsoft.com/office/powerpoint/2010/main" val="271591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8214F2-B963-EC2C-B41A-F2150F98C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44" y="937951"/>
            <a:ext cx="4993114" cy="26580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697AAD-64C8-38F1-C0D6-680B1C981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11" y="1557603"/>
            <a:ext cx="4170656" cy="2783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59D7BC-BADC-BFA1-6C5A-6AEA79F95D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/>
          <a:stretch/>
        </p:blipFill>
        <p:spPr>
          <a:xfrm>
            <a:off x="792479" y="4692909"/>
            <a:ext cx="5303521" cy="11349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6E2992F-5EF1-26EC-EEF1-3FF3F825B8AC}"/>
              </a:ext>
            </a:extLst>
          </p:cNvPr>
          <p:cNvSpPr txBox="1"/>
          <p:nvPr/>
        </p:nvSpPr>
        <p:spPr>
          <a:xfrm>
            <a:off x="6289482" y="3778702"/>
            <a:ext cx="51762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W915 and H946 work together to restrict the sugar-phosphate backbone of the NTD strand passing through the RuvC active site. Side chains of three catalytic residues D647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modeling of A647D),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E894, and D1074 in the RuvC domain point toward the phosphate group between the nucleotides dG(15*) and dC(16*), implying this position as the possible cutting site in the NTD strand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21ADE49-3060-83B3-BE6C-636CBF867D9B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R-loop formation in Cas12i1</a:t>
            </a:r>
          </a:p>
        </p:txBody>
      </p:sp>
    </p:spTree>
    <p:extLst>
      <p:ext uri="{BB962C8B-B14F-4D97-AF65-F5344CB8AC3E}">
        <p14:creationId xmlns:p14="http://schemas.microsoft.com/office/powerpoint/2010/main" val="3453004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5B7D333-F4EE-126C-4CD1-3686545F3B60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cis-cleavage of the NTD and TD strands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0F9D20-5AA8-3C19-49D4-296A6DE22A90}"/>
              </a:ext>
            </a:extLst>
          </p:cNvPr>
          <p:cNvSpPr txBox="1"/>
          <p:nvPr/>
        </p:nvSpPr>
        <p:spPr>
          <a:xfrm>
            <a:off x="1773142" y="4108305"/>
            <a:ext cx="90644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called the promiscuous cleavage of collateral ssDNAs transcleavage to distinguish it from the programmable on-target cleavage of target ssDNA (namely, cis-cleavage)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CD3567-E522-EA99-1812-32C27326B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06" y="1352543"/>
            <a:ext cx="6139188" cy="25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04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66397FC-C158-7FD8-03DC-601BFE22F747}"/>
              </a:ext>
            </a:extLst>
          </p:cNvPr>
          <p:cNvSpPr txBox="1">
            <a:spLocks/>
          </p:cNvSpPr>
          <p:nvPr/>
        </p:nvSpPr>
        <p:spPr>
          <a:xfrm>
            <a:off x="2767055" y="291023"/>
            <a:ext cx="7076660" cy="353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cis-cleavage of the NTD and TD strands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2E6ABF-C816-9C7B-B5F1-9B6C2805B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" b="1"/>
          <a:stretch/>
        </p:blipFill>
        <p:spPr>
          <a:xfrm>
            <a:off x="1066274" y="1200646"/>
            <a:ext cx="4870700" cy="47735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173BC9-5310-08B8-A40E-902DDC28DB8E}"/>
              </a:ext>
            </a:extLst>
          </p:cNvPr>
          <p:cNvSpPr txBox="1"/>
          <p:nvPr/>
        </p:nvSpPr>
        <p:spPr>
          <a:xfrm>
            <a:off x="6546975" y="4181582"/>
            <a:ext cx="4870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Interestingly, the cleaved NTD strand stretches out of Cas12i1 and is captured by the neighboring complex from another asymmetric unit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A2B52C-910D-E7D0-F460-540EF6D70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/>
          <a:stretch/>
        </p:blipFill>
        <p:spPr>
          <a:xfrm>
            <a:off x="6762856" y="1129085"/>
            <a:ext cx="3907515" cy="25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34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4EE8C1-B76C-1385-7C7D-67DA9A894028}"/>
              </a:ext>
            </a:extLst>
          </p:cNvPr>
          <p:cNvSpPr txBox="1">
            <a:spLocks/>
          </p:cNvSpPr>
          <p:nvPr/>
        </p:nvSpPr>
        <p:spPr>
          <a:xfrm>
            <a:off x="2767055" y="163801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loop region in the Helical-II domain facilitates the TD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strand loading into the RuvC active site.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6DF2D5-A594-C50B-FD89-DB8665AD5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75" y="2045994"/>
            <a:ext cx="4076910" cy="43880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CF5141-A520-83EA-0B4B-3307AB41742C}"/>
              </a:ext>
            </a:extLst>
          </p:cNvPr>
          <p:cNvSpPr txBox="1"/>
          <p:nvPr/>
        </p:nvSpPr>
        <p:spPr>
          <a:xfrm>
            <a:off x="1401811" y="1493196"/>
            <a:ext cx="963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mechanism of the TD strand loading into the RuvC active site for cleavage remains to be clarified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2D306D-1346-7182-C6DF-369A717556D8}"/>
              </a:ext>
            </a:extLst>
          </p:cNvPr>
          <p:cNvSpPr txBox="1"/>
          <p:nvPr/>
        </p:nvSpPr>
        <p:spPr>
          <a:xfrm>
            <a:off x="6458841" y="3235649"/>
            <a:ext cx="4249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cleavage R-loop complex, a loop region in the Helical-II domain facilitates bending of the 5′-terminal of the TD strand toward the Nuc domain, in which the TD strand interacts again with the NTD strand</a:t>
            </a:r>
          </a:p>
        </p:txBody>
      </p:sp>
    </p:spTree>
    <p:extLst>
      <p:ext uri="{BB962C8B-B14F-4D97-AF65-F5344CB8AC3E}">
        <p14:creationId xmlns:p14="http://schemas.microsoft.com/office/powerpoint/2010/main" val="1819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4EE8C1-B76C-1385-7C7D-67DA9A894028}"/>
              </a:ext>
            </a:extLst>
          </p:cNvPr>
          <p:cNvSpPr txBox="1">
            <a:spLocks/>
          </p:cNvSpPr>
          <p:nvPr/>
        </p:nvSpPr>
        <p:spPr>
          <a:xfrm>
            <a:off x="2767055" y="163801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loop region in the Helical-II domain facilitates the TD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strand loading into the RuvC active site.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CF5141-A520-83EA-0B4B-3307AB41742C}"/>
              </a:ext>
            </a:extLst>
          </p:cNvPr>
          <p:cNvSpPr txBox="1"/>
          <p:nvPr/>
        </p:nvSpPr>
        <p:spPr>
          <a:xfrm>
            <a:off x="2091195" y="4870174"/>
            <a:ext cx="8778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substituted this loop region (residues N724–I737) or the region containing this loop and two flanking helices (residues L706–E750) with a linker (residues GGSG)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2D306D-1346-7182-C6DF-369A717556D8}"/>
              </a:ext>
            </a:extLst>
          </p:cNvPr>
          <p:cNvSpPr txBox="1"/>
          <p:nvPr/>
        </p:nvSpPr>
        <p:spPr>
          <a:xfrm>
            <a:off x="2277386" y="2687252"/>
            <a:ext cx="130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Left: NTD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Right: TD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914E74-ED57-AB21-880D-AF425AD7B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03" y="1219380"/>
            <a:ext cx="6096313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F410C80-3D7C-4F98-13FF-5D80A24E4B4A}"/>
              </a:ext>
            </a:extLst>
          </p:cNvPr>
          <p:cNvSpPr txBox="1"/>
          <p:nvPr/>
        </p:nvSpPr>
        <p:spPr>
          <a:xfrm>
            <a:off x="2506980" y="4982948"/>
            <a:ext cx="7178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structure of Cas12i1 in the binary complex also exhibits the bilobed architecture, and the crRNA repeat region is recognized by Cas12i1 in the manner observed in the R-loop complexes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1EFBAF9-FE2A-A240-A096-D3678390A286}"/>
              </a:ext>
            </a:extLst>
          </p:cNvPr>
          <p:cNvSpPr txBox="1">
            <a:spLocks/>
          </p:cNvSpPr>
          <p:nvPr/>
        </p:nvSpPr>
        <p:spPr>
          <a:xfrm>
            <a:off x="2767055" y="163801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pairings within the seed region mimicking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interrogation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C90E52-AA01-22C3-6DC8-D1CC12140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2" y="1497971"/>
            <a:ext cx="4464279" cy="31434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9E27E4-D639-0F27-4EAB-55A78D8C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5638"/>
            <a:ext cx="5123854" cy="28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86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C533212-2D36-E5C4-5C41-96C6F48C20CC}"/>
              </a:ext>
            </a:extLst>
          </p:cNvPr>
          <p:cNvSpPr txBox="1">
            <a:spLocks/>
          </p:cNvSpPr>
          <p:nvPr/>
        </p:nvSpPr>
        <p:spPr>
          <a:xfrm>
            <a:off x="2767055" y="251265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binding activates the Cas12i1 DNase activity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44AD3-5F70-03B0-D01A-97E2015C765B}"/>
              </a:ext>
            </a:extLst>
          </p:cNvPr>
          <p:cNvSpPr txBox="1"/>
          <p:nvPr/>
        </p:nvSpPr>
        <p:spPr>
          <a:xfrm>
            <a:off x="1091079" y="4154810"/>
            <a:ext cx="38840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overlay of the binary and ternary complexes reveals that the PAM-interacting cleft undergoes an “open to closed” conformational transition to clench the PAM duplex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15316E-35D8-7FC1-E3DD-1C99CE96C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1" y="1309065"/>
            <a:ext cx="5123854" cy="28457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C04B86-7005-FD30-19A1-454CDFEE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55" y="598734"/>
            <a:ext cx="5355445" cy="45927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4665FC5-E570-F645-3116-DC0C6C5C0867}"/>
              </a:ext>
            </a:extLst>
          </p:cNvPr>
          <p:cNvSpPr txBox="1"/>
          <p:nvPr/>
        </p:nvSpPr>
        <p:spPr>
          <a:xfrm>
            <a:off x="5327374" y="5278194"/>
            <a:ext cx="66154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HL motif of the RuvC domain swing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PAM-distal α-helix bundle and the HL motif no longer obstruct the RuvC active site and the DNase activity of Cas12i1 is unleashed</a:t>
            </a:r>
          </a:p>
        </p:txBody>
      </p:sp>
    </p:spTree>
    <p:extLst>
      <p:ext uri="{BB962C8B-B14F-4D97-AF65-F5344CB8AC3E}">
        <p14:creationId xmlns:p14="http://schemas.microsoft.com/office/powerpoint/2010/main" val="210310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B4EB3-5B88-33EB-0A8D-8FF2D576B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6462" y="71562"/>
            <a:ext cx="3199075" cy="80652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4BBAA45-2773-5A86-981D-61DAFA00D716}"/>
              </a:ext>
            </a:extLst>
          </p:cNvPr>
          <p:cNvSpPr txBox="1">
            <a:spLocks/>
          </p:cNvSpPr>
          <p:nvPr/>
        </p:nvSpPr>
        <p:spPr>
          <a:xfrm>
            <a:off x="2008694" y="1757836"/>
            <a:ext cx="2023277" cy="3432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1C94C8-4310-0CC7-DC2C-FDBC89F2AF4E}"/>
              </a:ext>
            </a:extLst>
          </p:cNvPr>
          <p:cNvSpPr txBox="1">
            <a:spLocks/>
          </p:cNvSpPr>
          <p:nvPr/>
        </p:nvSpPr>
        <p:spPr>
          <a:xfrm>
            <a:off x="2008694" y="2243167"/>
            <a:ext cx="3987247" cy="583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architectures of two ternary complexes of Cas12i1.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82F9B4F-3B2F-2A9C-495B-3FFF27283465}"/>
              </a:ext>
            </a:extLst>
          </p:cNvPr>
          <p:cNvSpPr>
            <a:spLocks noGrp="1"/>
          </p:cNvSpPr>
          <p:nvPr/>
        </p:nvSpPr>
        <p:spPr>
          <a:xfrm>
            <a:off x="2008694" y="2965745"/>
            <a:ext cx="3987248" cy="580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the crRNA repeat region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1BF3629-CCA3-916E-31DC-541941542A82}"/>
              </a:ext>
            </a:extLst>
          </p:cNvPr>
          <p:cNvSpPr>
            <a:spLocks noGrp="1"/>
          </p:cNvSpPr>
          <p:nvPr/>
        </p:nvSpPr>
        <p:spPr>
          <a:xfrm>
            <a:off x="2008694" y="3685008"/>
            <a:ext cx="3782181" cy="6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5′-TTN-3′ PAM determination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A47B356-1AE1-F526-2617-14602BF62F43}"/>
              </a:ext>
            </a:extLst>
          </p:cNvPr>
          <p:cNvSpPr>
            <a:spLocks noGrp="1"/>
          </p:cNvSpPr>
          <p:nvPr/>
        </p:nvSpPr>
        <p:spPr>
          <a:xfrm>
            <a:off x="2008694" y="4516566"/>
            <a:ext cx="2997973" cy="583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the R-loop formation in Cas12i1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DE0F9FB-47B2-E83D-0EE1-99625E59DDC4}"/>
              </a:ext>
            </a:extLst>
          </p:cNvPr>
          <p:cNvSpPr>
            <a:spLocks noGrp="1"/>
          </p:cNvSpPr>
          <p:nvPr/>
        </p:nvSpPr>
        <p:spPr>
          <a:xfrm>
            <a:off x="6401127" y="1466026"/>
            <a:ext cx="3918338" cy="583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cis-cleavage of the NTD and TD strands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560C569-494B-BC18-473A-F84C2D697DAF}"/>
              </a:ext>
            </a:extLst>
          </p:cNvPr>
          <p:cNvSpPr>
            <a:spLocks noGrp="1"/>
          </p:cNvSpPr>
          <p:nvPr/>
        </p:nvSpPr>
        <p:spPr>
          <a:xfrm>
            <a:off x="6401127" y="2183299"/>
            <a:ext cx="4922517" cy="668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loop region in the Helical-II domain facilitates the TD strand loading into the RuvC active site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BE6969F-449F-EB09-BE90-E7E9B9085DC6}"/>
              </a:ext>
            </a:extLst>
          </p:cNvPr>
          <p:cNvSpPr>
            <a:spLocks noGrp="1"/>
          </p:cNvSpPr>
          <p:nvPr/>
        </p:nvSpPr>
        <p:spPr>
          <a:xfrm>
            <a:off x="6401127" y="2985433"/>
            <a:ext cx="3987247" cy="583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pairings within the seed region mimicking the target interrogation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3E8A0A6-7AF7-176A-EDFF-050664051E27}"/>
              </a:ext>
            </a:extLst>
          </p:cNvPr>
          <p:cNvSpPr>
            <a:spLocks noGrp="1"/>
          </p:cNvSpPr>
          <p:nvPr/>
        </p:nvSpPr>
        <p:spPr>
          <a:xfrm>
            <a:off x="6401127" y="3697941"/>
            <a:ext cx="3918338" cy="583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binding activates the Cas12i1 DNase activity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FAE6E290-9FE7-E0DC-46A4-6DD7F22BD53B}"/>
              </a:ext>
            </a:extLst>
          </p:cNvPr>
          <p:cNvSpPr>
            <a:spLocks noGrp="1"/>
          </p:cNvSpPr>
          <p:nvPr/>
        </p:nvSpPr>
        <p:spPr>
          <a:xfrm>
            <a:off x="6401127" y="4380703"/>
            <a:ext cx="2997973" cy="376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99E47833-96B2-8CC4-304F-D80A64807B0C}"/>
              </a:ext>
            </a:extLst>
          </p:cNvPr>
          <p:cNvSpPr>
            <a:spLocks noGrp="1"/>
          </p:cNvSpPr>
          <p:nvPr/>
        </p:nvSpPr>
        <p:spPr>
          <a:xfrm>
            <a:off x="6401127" y="4856023"/>
            <a:ext cx="2997973" cy="58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656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1284997-4FAA-099A-A9A2-1DAEC132FDF9}"/>
              </a:ext>
            </a:extLst>
          </p:cNvPr>
          <p:cNvSpPr txBox="1">
            <a:spLocks/>
          </p:cNvSpPr>
          <p:nvPr/>
        </p:nvSpPr>
        <p:spPr>
          <a:xfrm>
            <a:off x="2767055" y="251265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binding activates the Cas12i1 DNase activity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F30F5C-CC1B-BBCA-089F-5931C82B16EB}"/>
              </a:ext>
            </a:extLst>
          </p:cNvPr>
          <p:cNvSpPr txBox="1"/>
          <p:nvPr/>
        </p:nvSpPr>
        <p:spPr>
          <a:xfrm>
            <a:off x="2544418" y="4861159"/>
            <a:ext cx="75219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indicate that a 12-bp target dsDNA and a 12-nt target ssDNA can achieve detectable cleavage activity, whereas 14–16-bp target dsDNA and 13–16-nt target ssDNA can fully activate the enzyme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0B35B7-5F83-2376-3D18-E38951F7F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1" y="1714895"/>
            <a:ext cx="5696138" cy="25184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06D635-A90C-53C4-E3D7-60F2DB554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49" y="1073331"/>
            <a:ext cx="4681130" cy="33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9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CA9BE5-3263-DA2B-6461-DB6DAA832062}"/>
              </a:ext>
            </a:extLst>
          </p:cNvPr>
          <p:cNvSpPr txBox="1">
            <a:spLocks/>
          </p:cNvSpPr>
          <p:nvPr/>
        </p:nvSpPr>
        <p:spPr>
          <a:xfrm>
            <a:off x="2557670" y="76336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temperature and metal-ion dependent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substrate cleavage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2E2387-2E13-D400-8E43-A7F5561CC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29" y="1373671"/>
            <a:ext cx="3924298" cy="2271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BE356D-26EB-E3E3-B0A0-F28C75110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86" y="3429000"/>
            <a:ext cx="3722583" cy="24728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38CCBB-BCEB-7493-B49E-6B2C598F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211" y="1797912"/>
            <a:ext cx="3543362" cy="36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9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61B01-3E25-61E0-A9AB-0505D7E58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290" y="2032357"/>
            <a:ext cx="6179155" cy="31041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 point: 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compare with previous work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structure: 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compared with homologous proteins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72E6AA5-3022-B7F8-6527-09767771196C}"/>
              </a:ext>
            </a:extLst>
          </p:cNvPr>
          <p:cNvSpPr txBox="1">
            <a:spLocks/>
          </p:cNvSpPr>
          <p:nvPr/>
        </p:nvSpPr>
        <p:spPr>
          <a:xfrm>
            <a:off x="2895602" y="244639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933012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8838615-2169-F344-EE2F-23E682AD6B47}"/>
              </a:ext>
            </a:extLst>
          </p:cNvPr>
          <p:cNvSpPr txBox="1">
            <a:spLocks/>
          </p:cNvSpPr>
          <p:nvPr/>
        </p:nvSpPr>
        <p:spPr>
          <a:xfrm>
            <a:off x="2895602" y="244639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D83D6FB-2BB7-787C-F17E-642B08098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114" y="1348544"/>
            <a:ext cx="9017772" cy="4805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 point: compare with previous work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The mechanism by which Cas12i unzips the double-stranded target duplex was short of investigation and information related to the R-loop formation and recognition in Cas12i was almost not reported</a:t>
            </a: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The NTD strand was successively cleaved 13–15 nucleotides after the PAM duplex, and the TD strand was cleaved 24 nucleotides after the PAM duplex</a:t>
            </a: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Due to the lack of the PI domain in the previously reported binary complexes of Cas12i1 and Cas12i2, the conformational movement of the PI domain was not observed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005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8838615-2169-F344-EE2F-23E682AD6B47}"/>
              </a:ext>
            </a:extLst>
          </p:cNvPr>
          <p:cNvSpPr txBox="1">
            <a:spLocks/>
          </p:cNvSpPr>
          <p:nvPr/>
        </p:nvSpPr>
        <p:spPr>
          <a:xfrm>
            <a:off x="2895602" y="244639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D83D6FB-2BB7-787C-F17E-642B08098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510" y="1356497"/>
            <a:ext cx="9017772" cy="2348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structure: compare with homologous proteins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Compare with Cas12i1, Cas12a, Cas12b, Cas12e</a:t>
            </a:r>
          </a:p>
          <a:p>
            <a:pPr marL="457200" indent="-457200">
              <a:buAutoNum type="arabicParenR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Compare with Cas9, TnpB (miss)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E42A5CC-473D-DD2D-ECBA-2CCBB07AC8A2}"/>
              </a:ext>
            </a:extLst>
          </p:cNvPr>
          <p:cNvSpPr txBox="1">
            <a:spLocks/>
          </p:cNvSpPr>
          <p:nvPr/>
        </p:nvSpPr>
        <p:spPr>
          <a:xfrm>
            <a:off x="1947077" y="4122227"/>
            <a:ext cx="8025185" cy="1459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Powerful tools for genome editing (miss): smaller and lower rate</a:t>
            </a:r>
          </a:p>
        </p:txBody>
      </p:sp>
    </p:spTree>
    <p:extLst>
      <p:ext uri="{BB962C8B-B14F-4D97-AF65-F5344CB8AC3E}">
        <p14:creationId xmlns:p14="http://schemas.microsoft.com/office/powerpoint/2010/main" val="2079039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A93A3-74BB-6A72-962D-1675A8566619}"/>
              </a:ext>
            </a:extLst>
          </p:cNvPr>
          <p:cNvSpPr txBox="1">
            <a:spLocks/>
          </p:cNvSpPr>
          <p:nvPr/>
        </p:nvSpPr>
        <p:spPr>
          <a:xfrm>
            <a:off x="2895602" y="244639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620058-7231-752A-05CA-34DCB45DCF80}"/>
              </a:ext>
            </a:extLst>
          </p:cNvPr>
          <p:cNvSpPr txBox="1"/>
          <p:nvPr/>
        </p:nvSpPr>
        <p:spPr>
          <a:xfrm>
            <a:off x="1123121" y="1346608"/>
            <a:ext cx="1000075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Purification of the Cas12i1 binary complex assembled in vivo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Formation of the Cas12i1 ternary complex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Purification of the uncomplexed Cas12i1 (not contain 2mM MgCl2): for use in the cleavage assays.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Crystallization: get a supersaturated solution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structure determination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Site-directed mutagenesis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Assay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summary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C381C4-3142-A6F2-71BA-73D644A1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46" y="3470266"/>
            <a:ext cx="5271428" cy="23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55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52554B9-4E78-C079-1C00-454F1E5049B4}"/>
              </a:ext>
            </a:extLst>
          </p:cNvPr>
          <p:cNvSpPr txBox="1">
            <a:spLocks/>
          </p:cNvSpPr>
          <p:nvPr/>
        </p:nvSpPr>
        <p:spPr>
          <a:xfrm>
            <a:off x="2895602" y="244639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DB67C-24CA-DB6F-D16E-A5B0DD09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579" y="1455704"/>
            <a:ext cx="4640416" cy="47607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C6E09D-7D11-4068-A1DC-79B6BEBC2B8E}"/>
              </a:ext>
            </a:extLst>
          </p:cNvPr>
          <p:cNvSpPr txBox="1"/>
          <p:nvPr/>
        </p:nvSpPr>
        <p:spPr>
          <a:xfrm>
            <a:off x="1584298" y="3118779"/>
            <a:ext cx="369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omologous recombination</a:t>
            </a:r>
          </a:p>
        </p:txBody>
      </p:sp>
    </p:spTree>
    <p:extLst>
      <p:ext uri="{BB962C8B-B14F-4D97-AF65-F5344CB8AC3E}">
        <p14:creationId xmlns:p14="http://schemas.microsoft.com/office/powerpoint/2010/main" val="2616744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40FB681-C29F-6A8E-F6C9-20F02578A1DF}"/>
              </a:ext>
            </a:extLst>
          </p:cNvPr>
          <p:cNvSpPr txBox="1">
            <a:spLocks/>
          </p:cNvSpPr>
          <p:nvPr/>
        </p:nvSpPr>
        <p:spPr>
          <a:xfrm>
            <a:off x="2557670" y="2097294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4338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40FB681-C29F-6A8E-F6C9-20F02578A1DF}"/>
              </a:ext>
            </a:extLst>
          </p:cNvPr>
          <p:cNvSpPr txBox="1">
            <a:spLocks/>
          </p:cNvSpPr>
          <p:nvPr/>
        </p:nvSpPr>
        <p:spPr>
          <a:xfrm>
            <a:off x="2557670" y="2097294"/>
            <a:ext cx="7076660" cy="69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BE8D5A-E012-C8DB-7F33-F1F8A7EE6484}"/>
              </a:ext>
            </a:extLst>
          </p:cNvPr>
          <p:cNvSpPr txBox="1"/>
          <p:nvPr/>
        </p:nvSpPr>
        <p:spPr>
          <a:xfrm>
            <a:off x="4772108" y="3521394"/>
            <a:ext cx="2647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12111419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李政林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2023.06.25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4AA12A-E316-F18E-CA57-926F18AFF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0"/>
          <a:stretch/>
        </p:blipFill>
        <p:spPr>
          <a:xfrm>
            <a:off x="6217920" y="735478"/>
            <a:ext cx="4900472" cy="5447571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E0169F7-B26C-4BAF-31ED-CD2A4425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664" y="203559"/>
            <a:ext cx="3972671" cy="5836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D365B34-217E-D31F-9519-0945B40AA4BA}"/>
              </a:ext>
            </a:extLst>
          </p:cNvPr>
          <p:cNvSpPr txBox="1">
            <a:spLocks/>
          </p:cNvSpPr>
          <p:nvPr/>
        </p:nvSpPr>
        <p:spPr>
          <a:xfrm>
            <a:off x="890711" y="1222651"/>
            <a:ext cx="5502138" cy="5058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CRISPR–Cas12i system (class 2, type V-i)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CRISPER/Cas system use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CRISPR RNA (crRNA)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recognize foreign double-stranded DNA (dsDNA) , both protein families must bind to a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protospacer adjacent motif (PAM)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short DNA sequence, to prevent autoimmunity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EBA59A-A9B7-423D-6F6C-751FBD988252}"/>
              </a:ext>
            </a:extLst>
          </p:cNvPr>
          <p:cNvSpPr txBox="1"/>
          <p:nvPr/>
        </p:nvSpPr>
        <p:spPr>
          <a:xfrm>
            <a:off x="6740959" y="6138442"/>
            <a:ext cx="3854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Hillary, V. E., &amp; Ceasar, S. A., 2023.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94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CD1C2B6-5474-3F9D-10B0-02B1408C0F06}"/>
              </a:ext>
            </a:extLst>
          </p:cNvPr>
          <p:cNvSpPr txBox="1">
            <a:spLocks/>
          </p:cNvSpPr>
          <p:nvPr/>
        </p:nvSpPr>
        <p:spPr>
          <a:xfrm>
            <a:off x="347206" y="1031820"/>
            <a:ext cx="11497586" cy="1488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Cas proteins (such as Cas 9) require tracer RNA guidance, but Cas 12 does not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Cas 12 can process crRNA itself</a:t>
            </a:r>
            <a:endParaRPr lang="fr-FR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967B0A-306A-B945-DBDC-74BCFEF81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r="1261" b="7454"/>
          <a:stretch/>
        </p:blipFill>
        <p:spPr>
          <a:xfrm>
            <a:off x="27469" y="2520564"/>
            <a:ext cx="12137060" cy="25556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28FC10-C6B4-CCBE-D643-139EDE6F10DB}"/>
              </a:ext>
            </a:extLst>
          </p:cNvPr>
          <p:cNvSpPr txBox="1"/>
          <p:nvPr/>
        </p:nvSpPr>
        <p:spPr>
          <a:xfrm>
            <a:off x="4909687" y="5456848"/>
            <a:ext cx="237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Pausch, P.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C36DDF9-D045-9D28-0328-6107C6B08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664" y="203559"/>
            <a:ext cx="3972671" cy="5836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借进化神功，驭千军万马—诺贝尔化学奖又颁给生物学_手机新浪网">
            <a:extLst>
              <a:ext uri="{FF2B5EF4-FFF2-40B4-BE49-F238E27FC236}">
                <a16:creationId xmlns:a16="http://schemas.microsoft.com/office/drawing/2014/main" id="{27D0E43C-1AD7-493D-9DE7-2DDBE1E0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57" y="1932167"/>
            <a:ext cx="3841792" cy="383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2B7D4C8-EE98-7490-E550-8DC53425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875" y="759031"/>
            <a:ext cx="9212248" cy="708301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Single-wavelength anomalous diffraction method</a:t>
            </a:r>
            <a:endParaRPr lang="zh-CN" altLang="en-US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5441D3-F52A-8DD7-3D9C-F9ABF2A50AE3}"/>
              </a:ext>
            </a:extLst>
          </p:cNvPr>
          <p:cNvSpPr txBox="1"/>
          <p:nvPr/>
        </p:nvSpPr>
        <p:spPr>
          <a:xfrm>
            <a:off x="1178781" y="2736502"/>
            <a:ext cx="53571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a detector records an X-ray diffraction pattern, it is able to detect intensity, but not phase</a:t>
            </a:r>
          </a:p>
        </p:txBody>
      </p:sp>
    </p:spTree>
    <p:extLst>
      <p:ext uri="{BB962C8B-B14F-4D97-AF65-F5344CB8AC3E}">
        <p14:creationId xmlns:p14="http://schemas.microsoft.com/office/powerpoint/2010/main" val="222521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733F1-D378-2DA4-D379-217A4E59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875" y="759031"/>
            <a:ext cx="9212248" cy="708301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Single-wavelength anomalous diffraction method</a:t>
            </a:r>
            <a:endParaRPr lang="zh-CN" altLang="en-US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051DEC3-7D33-AF45-849D-69D3CB03B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664" y="203559"/>
            <a:ext cx="3972671" cy="5836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E5D4DA-DB86-D141-0727-C98C525BA21D}"/>
              </a:ext>
            </a:extLst>
          </p:cNvPr>
          <p:cNvSpPr txBox="1"/>
          <p:nvPr/>
        </p:nvSpPr>
        <p:spPr>
          <a:xfrm>
            <a:off x="1249679" y="1817190"/>
            <a:ext cx="96926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there are unrelated structures, there are two other ways to evaluate the phase. Two of these methods are related to X-ray crystallography: multiwavelength anomalous diffraction (MAD), </a:t>
            </a:r>
            <a:r>
              <a:rPr lang="en-US" altLang="zh-CN" sz="2400" dirty="0">
                <a:solidFill>
                  <a:srgbClr val="2A2B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single-wavelength anomalous diffraction (SAD, </a:t>
            </a:r>
            <a:r>
              <a:rPr lang="zh-CN" altLang="en-US" sz="2400" dirty="0">
                <a:solidFill>
                  <a:srgbClr val="2A2B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单波长异常衍射</a:t>
            </a:r>
            <a:r>
              <a:rPr lang="en-US" altLang="zh-CN" sz="2400" dirty="0">
                <a:solidFill>
                  <a:srgbClr val="2A2B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which uses only one wavelength of X-rays</a:t>
            </a:r>
            <a:endParaRPr lang="en-US" altLang="zh-CN" sz="2400" b="0" i="0" dirty="0">
              <a:solidFill>
                <a:srgbClr val="2A2B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rgbClr val="2A2B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Selenium(</a:t>
            </a:r>
            <a:r>
              <a:rPr lang="zh-CN" altLang="en-US" sz="24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硒</a:t>
            </a:r>
            <a:r>
              <a:rPr lang="en-US" altLang="zh-CN" sz="24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which is heavier than atoms normally found in proteins such as carbon, nitrogen and oxygen, absorbs X-rays and emits them again through element-specific resonance. From this resonance diffraction data, the scientists were able to determine the phase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4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B3995D8-23D6-B636-225C-6A5FE7BA7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055" y="291023"/>
            <a:ext cx="7076660" cy="35303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architectures of two ternary complexes of Cas12i1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5C8830-7B75-0D9C-09C8-9CD6829A8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/>
          <a:stretch/>
        </p:blipFill>
        <p:spPr>
          <a:xfrm>
            <a:off x="516833" y="1579532"/>
            <a:ext cx="5303521" cy="11349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6709C6-9F1D-1720-FA1B-55D72D43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453431"/>
            <a:ext cx="5483131" cy="223001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0863E9-9B43-A289-6C29-7C942A442E9F}"/>
              </a:ext>
            </a:extLst>
          </p:cNvPr>
          <p:cNvSpPr txBox="1">
            <a:spLocks/>
          </p:cNvSpPr>
          <p:nvPr/>
        </p:nvSpPr>
        <p:spPr>
          <a:xfrm>
            <a:off x="1280821" y="3148094"/>
            <a:ext cx="3775543" cy="277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(REC) lobe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Nuclease (NUC) lobe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PAM-interacting (PI) domain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Wedge (WED) domain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RuvC, and Nuc domains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78002E-9A76-6D45-494F-734DE42A4D68}"/>
              </a:ext>
            </a:extLst>
          </p:cNvPr>
          <p:cNvSpPr txBox="1"/>
          <p:nvPr/>
        </p:nvSpPr>
        <p:spPr>
          <a:xfrm>
            <a:off x="6096000" y="3960079"/>
            <a:ext cx="53730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mature 43-nt crRNA consisting of 23-nt repeat region and 20-nt guide region</a:t>
            </a:r>
          </a:p>
        </p:txBody>
      </p:sp>
    </p:spTree>
    <p:extLst>
      <p:ext uri="{BB962C8B-B14F-4D97-AF65-F5344CB8AC3E}">
        <p14:creationId xmlns:p14="http://schemas.microsoft.com/office/powerpoint/2010/main" val="216643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8921993-C1F0-2B54-902A-E64BE301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055" y="291023"/>
            <a:ext cx="7076660" cy="35303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architectures of two ternary complexes of Cas12i1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6E4738-529A-2B9D-2E96-7A06E4D6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7" y="1407428"/>
            <a:ext cx="7252803" cy="22880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567B13-B310-1DC3-03D6-EBAE637D2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" y="3695515"/>
            <a:ext cx="7740168" cy="22880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5FC081-982A-3DF6-5E25-4A1A54BA95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/>
          <a:stretch/>
        </p:blipFill>
        <p:spPr>
          <a:xfrm>
            <a:off x="8143769" y="2126162"/>
            <a:ext cx="3926022" cy="70293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369B08F-9D34-954D-26C9-55AFEB7E928B}"/>
              </a:ext>
            </a:extLst>
          </p:cNvPr>
          <p:cNvSpPr txBox="1">
            <a:spLocks/>
          </p:cNvSpPr>
          <p:nvPr/>
        </p:nvSpPr>
        <p:spPr>
          <a:xfrm>
            <a:off x="8216564" y="3213928"/>
            <a:ext cx="3780432" cy="2496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(REC) lobe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Nuclease (NUC) lobe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PAM-interacting (PI) domain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Wedge (WED) domain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RuvC, and Nuc domains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339336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6F64D1DF-ED9B-4ED6-9CA0-378E2401140F}" vid="{4A4FF499-4A50-4146-8AD6-7C63FBF03E0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1408</TotalTime>
  <Words>1670</Words>
  <Application>Microsoft Office PowerPoint</Application>
  <PresentationFormat>宽屏</PresentationFormat>
  <Paragraphs>147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等线 Light</vt:lpstr>
      <vt:lpstr>Arial</vt:lpstr>
      <vt:lpstr>Times New Roman</vt:lpstr>
      <vt:lpstr>主题1</vt:lpstr>
      <vt:lpstr>Mechanistic insights into the R-loop formation and cleavage in CRISPR-Cas12i1</vt:lpstr>
      <vt:lpstr>How to unwind? &amp; How to stabilize?</vt:lpstr>
      <vt:lpstr>Contents</vt:lpstr>
      <vt:lpstr>PowerPoint 演示文稿</vt:lpstr>
      <vt:lpstr>PowerPoint 演示文稿</vt:lpstr>
      <vt:lpstr>Single-wavelength anomalous diffraction method</vt:lpstr>
      <vt:lpstr>Single-wavelength anomalous diffraction method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Mechanistic insights into the R-loop formation and cleavage in CRISPR-Cas12i1</dc:title>
  <dc:creator>宸 落</dc:creator>
  <cp:lastModifiedBy>宸 落</cp:lastModifiedBy>
  <cp:revision>12</cp:revision>
  <dcterms:created xsi:type="dcterms:W3CDTF">2023-06-23T16:53:16Z</dcterms:created>
  <dcterms:modified xsi:type="dcterms:W3CDTF">2023-06-25T08:42:12Z</dcterms:modified>
</cp:coreProperties>
</file>